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65" r:id="rId4"/>
    <p:sldId id="272" r:id="rId5"/>
    <p:sldId id="273" r:id="rId6"/>
    <p:sldId id="274" r:id="rId7"/>
    <p:sldId id="275" r:id="rId8"/>
    <p:sldId id="257" r:id="rId9"/>
    <p:sldId id="266" r:id="rId10"/>
    <p:sldId id="258" r:id="rId11"/>
    <p:sldId id="268" r:id="rId12"/>
    <p:sldId id="259" r:id="rId13"/>
    <p:sldId id="269" r:id="rId14"/>
    <p:sldId id="260" r:id="rId15"/>
    <p:sldId id="270" r:id="rId16"/>
    <p:sldId id="261" r:id="rId17"/>
    <p:sldId id="262" r:id="rId18"/>
    <p:sldId id="271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A9CCEE-09AD-234E-9581-873E0FC467E6}">
          <p14:sldIdLst>
            <p14:sldId id="256"/>
            <p14:sldId id="267"/>
            <p14:sldId id="265"/>
            <p14:sldId id="272"/>
            <p14:sldId id="273"/>
            <p14:sldId id="274"/>
            <p14:sldId id="275"/>
            <p14:sldId id="257"/>
            <p14:sldId id="266"/>
            <p14:sldId id="258"/>
            <p14:sldId id="268"/>
            <p14:sldId id="259"/>
            <p14:sldId id="269"/>
            <p14:sldId id="260"/>
            <p14:sldId id="270"/>
            <p14:sldId id="261"/>
            <p14:sldId id="262"/>
            <p14:sldId id="271"/>
            <p14:sldId id="263"/>
          </p14:sldIdLst>
        </p14:section>
        <p14:section name="Untitled Section" id="{62164A04-3CA6-BA4E-A7DB-BAC19FAE9CCB}">
          <p14:sldIdLst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Students</c:v>
                </c:pt>
                <c:pt idx="1">
                  <c:v>Demographics</c:v>
                </c:pt>
                <c:pt idx="2">
                  <c:v>Background Knowledge</c:v>
                </c:pt>
                <c:pt idx="3">
                  <c:v>Attitudes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12.0</c:v>
                </c:pt>
                <c:pt idx="1">
                  <c:v>20.0</c:v>
                </c:pt>
                <c:pt idx="2">
                  <c:v>21.0</c:v>
                </c:pt>
                <c:pt idx="3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Students</c:v>
                </c:pt>
                <c:pt idx="1">
                  <c:v>Demographics</c:v>
                </c:pt>
                <c:pt idx="2">
                  <c:v>Background Knowledge</c:v>
                </c:pt>
                <c:pt idx="3">
                  <c:v>Attitudes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Students</c:v>
                </c:pt>
                <c:pt idx="1">
                  <c:v>Demographics</c:v>
                </c:pt>
                <c:pt idx="2">
                  <c:v>Background Knowledge</c:v>
                </c:pt>
                <c:pt idx="3">
                  <c:v>Attitudes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9963640"/>
        <c:axId val="2109966616"/>
        <c:axId val="0"/>
      </c:bar3DChart>
      <c:catAx>
        <c:axId val="2109963640"/>
        <c:scaling>
          <c:orientation val="minMax"/>
        </c:scaling>
        <c:delete val="0"/>
        <c:axPos val="l"/>
        <c:majorTickMark val="out"/>
        <c:minorTickMark val="none"/>
        <c:tickLblPos val="nextTo"/>
        <c:crossAx val="2109966616"/>
        <c:crosses val="autoZero"/>
        <c:auto val="1"/>
        <c:lblAlgn val="ctr"/>
        <c:lblOffset val="100"/>
        <c:noMultiLvlLbl val="0"/>
      </c:catAx>
      <c:valAx>
        <c:axId val="2109966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9963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HelloAl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C2DE9-AF49-A74F-B67F-DF4C64D475F9}" type="datetimeFigureOut">
              <a:rPr lang="en-US" smtClean="0"/>
              <a:t>3/11/13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A8EC0-06BC-8F4D-A8DA-15F978D3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3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8EC0-06BC-8F4D-A8DA-15F978D3EF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4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8EC0-06BC-8F4D-A8DA-15F978D3EF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6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84DE2E-CC47-D349-97BA-BC3F4BF28E5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5B1EBF-A328-0049-8DF1-D4D67091BE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4.jpeg"/><Relationship Id="rId8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8683" y="2464274"/>
            <a:ext cx="3313355" cy="170216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HelloAli"/>
                <a:cs typeface="HelloAli"/>
              </a:rPr>
              <a:t>ADDIE PRESENTATION</a:t>
            </a:r>
            <a:endParaRPr lang="en-US" sz="2800" dirty="0">
              <a:latin typeface="HelloAli"/>
              <a:cs typeface="HelloAl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HelloAli"/>
                <a:cs typeface="HelloAli"/>
              </a:rPr>
              <a:t>LORI REYNOLDS</a:t>
            </a:r>
          </a:p>
          <a:p>
            <a:pPr algn="ctr"/>
            <a:r>
              <a:rPr lang="en-US" sz="2400" dirty="0" smtClean="0">
                <a:latin typeface="HelloAli"/>
                <a:cs typeface="HelloAli"/>
              </a:rPr>
              <a:t>MARCH 12, 2013</a:t>
            </a:r>
            <a:endParaRPr lang="en-US" sz="2400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119415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HelloAli"/>
                <a:cs typeface="HelloAli"/>
              </a:rPr>
              <a:t>DESIGN</a:t>
            </a:r>
            <a:endParaRPr lang="en-US" sz="80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lvl="0" indent="0">
              <a:buNone/>
            </a:pPr>
            <a:r>
              <a:rPr lang="en-US" b="1" u="sng" dirty="0" smtClean="0">
                <a:latin typeface="HelloAli"/>
                <a:cs typeface="HelloAli"/>
              </a:rPr>
              <a:t>Instructional </a:t>
            </a:r>
            <a:r>
              <a:rPr lang="en-US" b="1" u="sng" dirty="0">
                <a:latin typeface="HelloAli"/>
                <a:cs typeface="HelloAli"/>
              </a:rPr>
              <a:t>Goal:</a:t>
            </a:r>
            <a:endParaRPr lang="en-US" dirty="0">
              <a:latin typeface="HelloAli"/>
              <a:cs typeface="HelloAli"/>
            </a:endParaRPr>
          </a:p>
          <a:p>
            <a:pPr lvl="0"/>
            <a:r>
              <a:rPr lang="en-US" dirty="0">
                <a:latin typeface="HelloAli"/>
                <a:cs typeface="HelloAli"/>
              </a:rPr>
              <a:t>Students will participate in class discussions, understand, present, write, and read </a:t>
            </a:r>
            <a:r>
              <a:rPr lang="en-US" dirty="0" smtClean="0">
                <a:latin typeface="HelloAli"/>
                <a:cs typeface="HelloAli"/>
              </a:rPr>
              <a:t>about </a:t>
            </a:r>
            <a:r>
              <a:rPr lang="en-US" dirty="0">
                <a:latin typeface="HelloAli"/>
                <a:cs typeface="HelloAli"/>
              </a:rPr>
              <a:t>the Chinese New Year, Chinese culture and gain an awareness of diversity</a:t>
            </a:r>
            <a:r>
              <a:rPr lang="en-US" dirty="0" smtClean="0">
                <a:latin typeface="HelloAli"/>
                <a:cs typeface="HelloAli"/>
              </a:rPr>
              <a:t>.</a:t>
            </a:r>
          </a:p>
          <a:p>
            <a:pPr lvl="0"/>
            <a:r>
              <a:rPr lang="en-US" b="1" u="sng" dirty="0" smtClean="0">
                <a:latin typeface="HelloAli"/>
                <a:cs typeface="HelloAli"/>
              </a:rPr>
              <a:t>Objectives:</a:t>
            </a:r>
          </a:p>
          <a:p>
            <a:pPr lvl="0"/>
            <a:r>
              <a:rPr lang="en-US" dirty="0" smtClean="0">
                <a:latin typeface="HelloAli"/>
                <a:cs typeface="HelloAli"/>
              </a:rPr>
              <a:t>Math and ELA came from the common core standards and Science and Social Studies from Utah Core Standards.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8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Ali"/>
                <a:cs typeface="HelloAli"/>
              </a:rPr>
              <a:t>What I learned:</a:t>
            </a:r>
            <a:endParaRPr lang="en-US" sz="60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loAli"/>
                <a:cs typeface="HelloAli"/>
              </a:rPr>
              <a:t>The design process is the nucleus of the ISD approach, and MOST IMPORTANT!</a:t>
            </a:r>
          </a:p>
          <a:p>
            <a:r>
              <a:rPr lang="en-US" dirty="0" smtClean="0">
                <a:latin typeface="HelloAli"/>
                <a:cs typeface="HelloAli"/>
              </a:rPr>
              <a:t>Plays a role in all of the other elements, and everything flows through design at some point.</a:t>
            </a:r>
          </a:p>
          <a:p>
            <a:r>
              <a:rPr lang="en-US" dirty="0" smtClean="0">
                <a:latin typeface="HelloAli"/>
                <a:cs typeface="HelloAli"/>
              </a:rPr>
              <a:t>Lesson plans, writing objectives and evaluation tasks are a few of the general functions within 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2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HelloAli"/>
                <a:cs typeface="HelloAli"/>
              </a:rPr>
              <a:t>DEVELOPMENT</a:t>
            </a:r>
            <a:endParaRPr lang="en-US" sz="66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loAli"/>
                <a:cs typeface="HelloAli"/>
              </a:rPr>
              <a:t>Hand- outs</a:t>
            </a:r>
          </a:p>
          <a:p>
            <a:r>
              <a:rPr lang="en-US" dirty="0" smtClean="0">
                <a:latin typeface="HelloAli"/>
                <a:cs typeface="HelloAli"/>
              </a:rPr>
              <a:t>PowerPoint</a:t>
            </a:r>
          </a:p>
          <a:p>
            <a:r>
              <a:rPr lang="en-US" dirty="0" smtClean="0">
                <a:latin typeface="HelloAli"/>
                <a:cs typeface="HelloAli"/>
              </a:rPr>
              <a:t>Maps</a:t>
            </a:r>
          </a:p>
          <a:p>
            <a:r>
              <a:rPr lang="en-US" dirty="0" smtClean="0">
                <a:latin typeface="HelloAli"/>
                <a:cs typeface="HelloAli"/>
              </a:rPr>
              <a:t>Computers</a:t>
            </a:r>
          </a:p>
          <a:p>
            <a:r>
              <a:rPr lang="en-US" dirty="0" smtClean="0">
                <a:latin typeface="HelloAli"/>
                <a:cs typeface="HelloAli"/>
              </a:rPr>
              <a:t>Folders/Culture Trunks</a:t>
            </a:r>
          </a:p>
          <a:p>
            <a:r>
              <a:rPr lang="en-US" dirty="0" smtClean="0">
                <a:latin typeface="HelloAli"/>
                <a:cs typeface="HelloAli"/>
              </a:rPr>
              <a:t>Chopsticks, food</a:t>
            </a:r>
          </a:p>
          <a:p>
            <a:r>
              <a:rPr lang="en-US" dirty="0" smtClean="0">
                <a:latin typeface="HelloAli"/>
                <a:cs typeface="HelloAli"/>
              </a:rPr>
              <a:t>Red Envelopes</a:t>
            </a:r>
          </a:p>
          <a:p>
            <a:r>
              <a:rPr lang="en-US" dirty="0" smtClean="0">
                <a:latin typeface="HelloAli"/>
                <a:cs typeface="HelloAli"/>
              </a:rPr>
              <a:t>Chinese Candy</a:t>
            </a:r>
          </a:p>
          <a:p>
            <a:r>
              <a:rPr lang="en-US" dirty="0" smtClean="0">
                <a:latin typeface="HelloAli"/>
                <a:cs typeface="HelloAli"/>
              </a:rPr>
              <a:t>Fortune Cookies</a:t>
            </a:r>
          </a:p>
          <a:p>
            <a:r>
              <a:rPr lang="en-US" dirty="0" smtClean="0">
                <a:latin typeface="HelloAli"/>
                <a:cs typeface="HelloAli"/>
              </a:rPr>
              <a:t>Story book</a:t>
            </a:r>
            <a:endParaRPr lang="en-US" dirty="0">
              <a:latin typeface="HelloAli"/>
              <a:cs typeface="HelloAli"/>
            </a:endParaRPr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87" y="2323652"/>
            <a:ext cx="1706453" cy="1706453"/>
          </a:xfrm>
          <a:prstGeom prst="rect">
            <a:avLst/>
          </a:prstGeom>
        </p:spPr>
      </p:pic>
      <p:pic>
        <p:nvPicPr>
          <p:cNvPr id="5" name="Picture 4" descr="fortune-cooki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285" y="3464041"/>
            <a:ext cx="693554" cy="554104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034" y="2031935"/>
            <a:ext cx="1083872" cy="1118203"/>
          </a:xfrm>
          <a:prstGeom prst="rect">
            <a:avLst/>
          </a:prstGeom>
        </p:spPr>
      </p:pic>
      <p:pic>
        <p:nvPicPr>
          <p:cNvPr id="7" name="Picture 6" descr="Unknown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278" y="2031935"/>
            <a:ext cx="1315250" cy="1709158"/>
          </a:xfrm>
          <a:prstGeom prst="rect">
            <a:avLst/>
          </a:prstGeom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278" y="4206381"/>
            <a:ext cx="2225778" cy="1817719"/>
          </a:xfrm>
          <a:prstGeom prst="rect">
            <a:avLst/>
          </a:prstGeom>
        </p:spPr>
      </p:pic>
      <p:pic>
        <p:nvPicPr>
          <p:cNvPr id="9" name="Picture 8" descr="images-2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010" y="4030105"/>
            <a:ext cx="1550659" cy="155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1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HelloAli"/>
                <a:cs typeface="HelloAli"/>
              </a:rPr>
              <a:t>What I learned:</a:t>
            </a:r>
            <a:endParaRPr lang="en-US" sz="54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HelloAli"/>
                <a:cs typeface="HelloAli"/>
              </a:rPr>
              <a:t>This phase allowed to me evaluate my materials in an in-depth way, deciding if they were relevant to meeting my objectives. (No “busy” work allowed!)</a:t>
            </a:r>
          </a:p>
          <a:p>
            <a:r>
              <a:rPr lang="en-US" dirty="0" smtClean="0">
                <a:latin typeface="HelloAli"/>
                <a:cs typeface="HelloAli"/>
              </a:rPr>
              <a:t>Everything I worked hard on gathering came together in development.  </a:t>
            </a:r>
          </a:p>
          <a:p>
            <a:r>
              <a:rPr lang="en-US" dirty="0" smtClean="0">
                <a:latin typeface="HelloAli"/>
                <a:cs typeface="HelloAli"/>
              </a:rPr>
              <a:t>I was busy during this phase, and found it to be very rewarding. I enjoyed getting everything ready and it felt good to be so organized.  </a:t>
            </a:r>
          </a:p>
          <a:p>
            <a:endParaRPr lang="en-US" dirty="0" smtClean="0">
              <a:latin typeface="HelloAli"/>
              <a:cs typeface="HelloAli"/>
            </a:endParaRPr>
          </a:p>
          <a:p>
            <a:endParaRPr lang="en-US" dirty="0" smtClean="0">
              <a:latin typeface="HelloAli"/>
              <a:cs typeface="HelloAli"/>
            </a:endParaRPr>
          </a:p>
          <a:p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324667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HelloAli"/>
                <a:cs typeface="HelloAli"/>
              </a:rPr>
              <a:t>IMPLEMENTATION</a:t>
            </a:r>
            <a:endParaRPr lang="en-US" sz="54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loAli"/>
                <a:cs typeface="HelloAli"/>
              </a:rPr>
              <a:t>Students meet the instruction. (GO TIME!)</a:t>
            </a:r>
          </a:p>
          <a:p>
            <a:endParaRPr lang="en-US" dirty="0">
              <a:latin typeface="HelloAli"/>
              <a:cs typeface="HelloAli"/>
            </a:endParaRPr>
          </a:p>
          <a:p>
            <a:r>
              <a:rPr lang="en-US" dirty="0" smtClean="0">
                <a:latin typeface="HelloAli"/>
                <a:cs typeface="HelloAli"/>
              </a:rPr>
              <a:t>All basics are covered, changes have been  made or revised if necessary.</a:t>
            </a:r>
          </a:p>
          <a:p>
            <a:endParaRPr lang="en-US" dirty="0" smtClean="0">
              <a:latin typeface="HelloAli"/>
              <a:cs typeface="HelloAli"/>
            </a:endParaRPr>
          </a:p>
          <a:p>
            <a:r>
              <a:rPr lang="en-US" dirty="0" smtClean="0">
                <a:latin typeface="HelloAli"/>
                <a:cs typeface="HelloAli"/>
              </a:rPr>
              <a:t>Feedback – Did you like it?  What was your favorite?  What didn’t you like?  Did you like the way we did things?  Etc…</a:t>
            </a:r>
          </a:p>
          <a:p>
            <a:endParaRPr lang="en-US" dirty="0">
              <a:latin typeface="HelloAli"/>
              <a:cs typeface="HelloAli"/>
            </a:endParaRPr>
          </a:p>
          <a:p>
            <a:endParaRPr lang="en-US" dirty="0" smtClean="0">
              <a:latin typeface="HelloAli"/>
              <a:cs typeface="HelloAli"/>
            </a:endParaRPr>
          </a:p>
          <a:p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96599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HelloAli"/>
                <a:cs typeface="HelloAli"/>
              </a:rPr>
              <a:t>What I learned:</a:t>
            </a:r>
            <a:endParaRPr lang="en-US" sz="54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70664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HelloAli"/>
                <a:cs typeface="HelloAli"/>
              </a:rPr>
              <a:t>Most recognizable element in the ISD process.</a:t>
            </a:r>
          </a:p>
          <a:p>
            <a:r>
              <a:rPr lang="en-US" dirty="0" smtClean="0">
                <a:latin typeface="HelloAli"/>
                <a:cs typeface="HelloAli"/>
              </a:rPr>
              <a:t>My opinion:  I can’t imagine just being the designer and never see the implementation process.  I think that is where teachers get a lot of their satisfaction.  Actually “seeing” the lessons implemented.</a:t>
            </a:r>
          </a:p>
          <a:p>
            <a:r>
              <a:rPr lang="en-US" dirty="0" smtClean="0">
                <a:latin typeface="HelloAli"/>
                <a:cs typeface="HelloAli"/>
              </a:rPr>
              <a:t>Kirkpatrick’s Levels of Evaluation: </a:t>
            </a:r>
          </a:p>
          <a:p>
            <a:r>
              <a:rPr lang="en-US" dirty="0" smtClean="0">
                <a:latin typeface="HelloAli"/>
                <a:cs typeface="HelloAli"/>
              </a:rPr>
              <a:t>Level 1 – Reaction (smile sheets)</a:t>
            </a:r>
          </a:p>
          <a:p>
            <a:r>
              <a:rPr lang="en-US" dirty="0" smtClean="0">
                <a:latin typeface="HelloAli"/>
                <a:cs typeface="HelloAli"/>
              </a:rPr>
              <a:t>Level 2 – Learning (tied directly to objectives)</a:t>
            </a:r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188027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HelloAli"/>
                <a:cs typeface="HelloAli"/>
              </a:rPr>
              <a:t>EVALUATION</a:t>
            </a:r>
            <a:endParaRPr lang="en-US" sz="6600" dirty="0">
              <a:latin typeface="HelloAli"/>
              <a:cs typeface="HelloAli"/>
            </a:endParaRPr>
          </a:p>
        </p:txBody>
      </p:sp>
      <p:pic>
        <p:nvPicPr>
          <p:cNvPr id="4" name="Content Placeholder 3" descr="photo[1]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 b="15488"/>
          <a:stretch>
            <a:fillRect/>
          </a:stretch>
        </p:blipFill>
        <p:spPr>
          <a:xfrm>
            <a:off x="1290917" y="2166259"/>
            <a:ext cx="6777317" cy="3508977"/>
          </a:xfrm>
        </p:spPr>
      </p:pic>
      <p:sp>
        <p:nvSpPr>
          <p:cNvPr id="5" name="TextBox 4"/>
          <p:cNvSpPr txBox="1"/>
          <p:nvPr/>
        </p:nvSpPr>
        <p:spPr>
          <a:xfrm>
            <a:off x="1702235" y="5675236"/>
            <a:ext cx="636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loAli"/>
                <a:cs typeface="HelloAli"/>
              </a:rPr>
              <a:t>Culture Trunk, Informational Book </a:t>
            </a:r>
            <a:endParaRPr lang="en-US" sz="2800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208132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HelloAli"/>
                <a:cs typeface="HelloAli"/>
              </a:rPr>
              <a:t>EVALUATION</a:t>
            </a:r>
            <a:endParaRPr lang="en-US" sz="7200" dirty="0">
              <a:latin typeface="HelloAli"/>
              <a:cs typeface="HelloAl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4066" y="2018735"/>
            <a:ext cx="3655193" cy="14814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loAli"/>
                <a:cs typeface="HelloAli"/>
              </a:rPr>
              <a:t>ELA- Final Journal Entry Personal Narrative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loAli"/>
              <a:cs typeface="HelloAli"/>
            </a:endParaRPr>
          </a:p>
        </p:txBody>
      </p:sp>
      <p:pic>
        <p:nvPicPr>
          <p:cNvPr id="2" name="Content Placeholder 1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2" r="9872"/>
          <a:stretch>
            <a:fillRect/>
          </a:stretch>
        </p:blipFill>
        <p:spPr>
          <a:xfrm>
            <a:off x="2127053" y="3874668"/>
            <a:ext cx="2334524" cy="1935823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09291" y="2316010"/>
            <a:ext cx="3055717" cy="639762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loAli"/>
                <a:cs typeface="HelloAli"/>
              </a:rPr>
              <a:t>Social Studies – Cumulative Multiple Choice Test on Chinese New Year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loAli"/>
              <a:cs typeface="HelloAli"/>
            </a:endParaRPr>
          </a:p>
        </p:txBody>
      </p:sp>
      <p:pic>
        <p:nvPicPr>
          <p:cNvPr id="9" name="Content Placeholder 8" descr="images-1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2" b="8542"/>
          <a:stretch>
            <a:fillRect/>
          </a:stretch>
        </p:blipFill>
        <p:spPr>
          <a:xfrm>
            <a:off x="5210024" y="3147861"/>
            <a:ext cx="2854984" cy="2662630"/>
          </a:xfrm>
        </p:spPr>
      </p:pic>
      <p:sp>
        <p:nvSpPr>
          <p:cNvPr id="3" name="TextBox 2"/>
          <p:cNvSpPr txBox="1"/>
          <p:nvPr/>
        </p:nvSpPr>
        <p:spPr>
          <a:xfrm>
            <a:off x="928036" y="3646747"/>
            <a:ext cx="119901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loAli"/>
                <a:cs typeface="HelloAli"/>
              </a:rPr>
              <a:t>SCIENCE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loAli"/>
                <a:cs typeface="HelloAli"/>
              </a:rPr>
              <a:t>Panda Facts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loAli"/>
                <a:cs typeface="HelloAli"/>
              </a:rPr>
              <a:t>&amp;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loAli"/>
                <a:cs typeface="HelloAli"/>
              </a:rPr>
              <a:t>Label Picture</a:t>
            </a:r>
          </a:p>
        </p:txBody>
      </p:sp>
    </p:spTree>
    <p:extLst>
      <p:ext uri="{BB962C8B-B14F-4D97-AF65-F5344CB8AC3E}">
        <p14:creationId xmlns:p14="http://schemas.microsoft.com/office/powerpoint/2010/main" val="126652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HelloAli"/>
                <a:cs typeface="HelloAli"/>
              </a:rPr>
              <a:t>What I learned:</a:t>
            </a:r>
            <a:endParaRPr lang="en-US" sz="5400" dirty="0">
              <a:latin typeface="HelloAli"/>
              <a:cs typeface="HelloAl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6726" y="3581626"/>
            <a:ext cx="1172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Ali"/>
                <a:cs typeface="HelloAli"/>
              </a:rPr>
              <a:t>ADDE </a:t>
            </a:r>
          </a:p>
          <a:p>
            <a:pPr algn="ctr"/>
            <a:r>
              <a:rPr lang="en-US" dirty="0" smtClean="0">
                <a:latin typeface="HelloAli"/>
                <a:cs typeface="HelloAli"/>
              </a:rPr>
              <a:t>MODEL</a:t>
            </a:r>
            <a:endParaRPr lang="en-US" dirty="0">
              <a:latin typeface="HelloAli"/>
              <a:cs typeface="HelloAli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219695" y="2323652"/>
            <a:ext cx="4601114" cy="272318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loAli"/>
                <a:cs typeface="HelloAli"/>
              </a:rPr>
              <a:t>More than just a post test.  </a:t>
            </a:r>
          </a:p>
          <a:p>
            <a:r>
              <a:rPr lang="en-US" dirty="0" smtClean="0">
                <a:latin typeface="HelloAli"/>
                <a:cs typeface="HelloAli"/>
              </a:rPr>
              <a:t>Takes place in every element of ADDIE.</a:t>
            </a:r>
          </a:p>
          <a:p>
            <a:r>
              <a:rPr lang="en-US" dirty="0" smtClean="0">
                <a:latin typeface="HelloAli"/>
                <a:cs typeface="HelloAli"/>
              </a:rPr>
              <a:t>Kirkpatrick’s Levels:</a:t>
            </a:r>
          </a:p>
          <a:p>
            <a:r>
              <a:rPr lang="en-US" dirty="0" smtClean="0">
                <a:latin typeface="HelloAli"/>
                <a:cs typeface="HelloAli"/>
              </a:rPr>
              <a:t>Level 3 – Behavior (did it stick?)</a:t>
            </a:r>
          </a:p>
          <a:p>
            <a:r>
              <a:rPr lang="en-US" dirty="0" smtClean="0">
                <a:latin typeface="HelloAli"/>
                <a:cs typeface="HelloAli"/>
              </a:rPr>
              <a:t>Level 4 – Results (what was accomplished?)</a:t>
            </a:r>
          </a:p>
          <a:p>
            <a:endParaRPr lang="en-US" dirty="0"/>
          </a:p>
        </p:txBody>
      </p:sp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21" y="2323652"/>
            <a:ext cx="2522755" cy="25115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7380" y="5046837"/>
            <a:ext cx="6349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Ali"/>
                <a:cs typeface="HelloAli"/>
              </a:rPr>
              <a:t>*Just in case you were wondering what the Kirkpatrick fellow looks like.  That’s him on the left.  Son Jim on the right.  Nice to have a face with the name huh?  </a:t>
            </a:r>
            <a:r>
              <a:rPr lang="en-US" sz="2000" dirty="0" smtClean="0">
                <a:latin typeface="HelloAli"/>
                <a:cs typeface="HelloAli"/>
                <a:sym typeface="Wingdings"/>
              </a:rPr>
              <a:t></a:t>
            </a:r>
            <a:endParaRPr lang="en-US" sz="2000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411052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HelloAli"/>
                <a:cs typeface="HelloAli"/>
              </a:rPr>
              <a:t>SERIOUSLY THOUGH…Did I “really” learn anything?</a:t>
            </a:r>
            <a:endParaRPr lang="en-US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HelloAli"/>
                <a:cs typeface="HelloAli"/>
              </a:rPr>
              <a:t>I sure did…</a:t>
            </a:r>
          </a:p>
          <a:p>
            <a:pPr marL="68580" indent="0">
              <a:buNone/>
            </a:pPr>
            <a:r>
              <a:rPr lang="en-US" dirty="0" smtClean="0">
                <a:latin typeface="HelloAli"/>
                <a:cs typeface="HelloAli"/>
              </a:rPr>
              <a:t>This was quite a process.  Daunting at first, and a little bit of WHAT?  We have to do this, and that?  And A LOT of the other? </a:t>
            </a:r>
            <a:r>
              <a:rPr lang="en-US" dirty="0" smtClean="0">
                <a:latin typeface="HelloAli"/>
                <a:cs typeface="HelloAli"/>
                <a:sym typeface="Wingdings"/>
              </a:rPr>
              <a:t>  </a:t>
            </a:r>
          </a:p>
          <a:p>
            <a:pPr marL="68580" indent="0">
              <a:buNone/>
            </a:pPr>
            <a:r>
              <a:rPr lang="en-US" dirty="0" smtClean="0">
                <a:latin typeface="HelloAli"/>
                <a:cs typeface="HelloAli"/>
                <a:sym typeface="Wingdings"/>
              </a:rPr>
              <a:t>*Made me think – </a:t>
            </a:r>
            <a:r>
              <a:rPr lang="en-US" dirty="0">
                <a:latin typeface="HelloAli"/>
                <a:cs typeface="HelloAli"/>
                <a:sym typeface="Wingdings"/>
              </a:rPr>
              <a:t> </a:t>
            </a:r>
            <a:r>
              <a:rPr lang="en-US" dirty="0" smtClean="0">
                <a:latin typeface="HelloAli"/>
                <a:cs typeface="HelloAli"/>
                <a:sym typeface="Wingdings"/>
              </a:rPr>
              <a:t>teaching, student’s perspective</a:t>
            </a:r>
          </a:p>
          <a:p>
            <a:pPr marL="68580" indent="0">
              <a:buNone/>
            </a:pPr>
            <a:r>
              <a:rPr lang="en-US" dirty="0" smtClean="0">
                <a:latin typeface="HelloAli"/>
                <a:cs typeface="HelloAli"/>
                <a:sym typeface="Wingdings"/>
              </a:rPr>
              <a:t>*Teaching with the end in mind, goals and objectives</a:t>
            </a:r>
          </a:p>
          <a:p>
            <a:pPr marL="68580" indent="0">
              <a:buNone/>
            </a:pPr>
            <a:r>
              <a:rPr lang="en-US" dirty="0" smtClean="0">
                <a:latin typeface="HelloAli"/>
                <a:cs typeface="HelloAli"/>
                <a:sym typeface="Wingdings"/>
              </a:rPr>
              <a:t>*Not teaching “just to teach”</a:t>
            </a:r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7306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HelloAli"/>
                <a:cs typeface="HelloAli"/>
              </a:rPr>
              <a:t>Thematic Unit</a:t>
            </a:r>
            <a:endParaRPr lang="en-US" sz="4800" dirty="0">
              <a:latin typeface="HelloAli"/>
              <a:cs typeface="HelloAli"/>
            </a:endParaRPr>
          </a:p>
        </p:txBody>
      </p:sp>
      <p:pic>
        <p:nvPicPr>
          <p:cNvPr id="21" name="Picture 20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30" y="2170664"/>
            <a:ext cx="6700603" cy="390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4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HelloAli"/>
                <a:cs typeface="HelloAli"/>
              </a:rPr>
              <a:t>ADDIE MODEL = Parfait</a:t>
            </a:r>
            <a:endParaRPr lang="en-US" sz="4400" dirty="0">
              <a:latin typeface="HelloAli"/>
              <a:cs typeface="HelloAli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HelloAli"/>
                <a:cs typeface="HelloAli"/>
              </a:rPr>
              <a:t>HEALTHY PROJECTS</a:t>
            </a:r>
            <a:endParaRPr lang="en-US" dirty="0">
              <a:latin typeface="HelloAli"/>
              <a:cs typeface="HelloAli"/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9" b="5279"/>
          <a:stretch>
            <a:fillRect/>
          </a:stretch>
        </p:blipFill>
        <p:spPr>
          <a:xfrm>
            <a:off x="1787357" y="2974694"/>
            <a:ext cx="3419856" cy="2835797"/>
          </a:xfrm>
        </p:spPr>
      </p:pic>
      <p:sp>
        <p:nvSpPr>
          <p:cNvPr id="19" name="Text Placeholder 1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HelloAli"/>
                <a:cs typeface="HelloAli"/>
              </a:rPr>
              <a:t>LOTS OF LAYERS</a:t>
            </a:r>
            <a:endParaRPr lang="en-US" dirty="0">
              <a:latin typeface="HelloAli"/>
              <a:cs typeface="HelloAli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>
                <a:latin typeface="HelloAli"/>
                <a:cs typeface="HelloAli"/>
              </a:rPr>
              <a:t>Students are the consumers</a:t>
            </a:r>
          </a:p>
          <a:p>
            <a:pPr algn="ctr"/>
            <a:r>
              <a:rPr lang="en-US" sz="2000" dirty="0" smtClean="0">
                <a:latin typeface="HelloAli"/>
                <a:cs typeface="HelloAli"/>
              </a:rPr>
              <a:t>Every layer is a new phase of the ADDIE model</a:t>
            </a:r>
          </a:p>
          <a:p>
            <a:pPr algn="ctr"/>
            <a:r>
              <a:rPr lang="en-US" sz="2000" dirty="0" smtClean="0">
                <a:latin typeface="HelloAli"/>
                <a:cs typeface="HelloAli"/>
              </a:rPr>
              <a:t>End Result..</a:t>
            </a:r>
          </a:p>
          <a:p>
            <a:pPr marL="68580" indent="0" algn="ctr">
              <a:buNone/>
            </a:pPr>
            <a:r>
              <a:rPr lang="en-US" sz="2000" dirty="0" smtClean="0">
                <a:latin typeface="HelloAli"/>
                <a:cs typeface="HelloAli"/>
              </a:rPr>
              <a:t>  After they finish all of the parfait, we want them “full” of relevant and applicable knowledge!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6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HelloAli"/>
                <a:cs typeface="HelloAli"/>
              </a:rPr>
              <a:t>CHINESE NEW YEAR</a:t>
            </a:r>
            <a:endParaRPr lang="en-US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>
                <a:latin typeface="HelloAli"/>
                <a:cs typeface="HelloAli"/>
              </a:rPr>
              <a:t>Instructional Goal:</a:t>
            </a:r>
            <a:endParaRPr lang="en-US" dirty="0">
              <a:latin typeface="HelloAli"/>
              <a:cs typeface="HelloAli"/>
            </a:endParaRPr>
          </a:p>
          <a:p>
            <a:pPr lvl="0"/>
            <a:r>
              <a:rPr lang="en-US" dirty="0">
                <a:latin typeface="HelloAli"/>
                <a:cs typeface="HelloAli"/>
              </a:rPr>
              <a:t>Students will participate in class discussions, understand, present, write, and read about the Chinese New Year, Chinese culture and gain an awareness of diversity.</a:t>
            </a:r>
          </a:p>
          <a:p>
            <a:r>
              <a:rPr lang="en-US" dirty="0" smtClean="0">
                <a:latin typeface="HelloAli"/>
                <a:cs typeface="HelloAli"/>
              </a:rPr>
              <a:t>Integrate the following subjects:</a:t>
            </a:r>
          </a:p>
          <a:p>
            <a:r>
              <a:rPr lang="en-US" dirty="0" smtClean="0">
                <a:latin typeface="HelloAli"/>
                <a:cs typeface="HelloAli"/>
              </a:rPr>
              <a:t>Social Studies, Science, Math, ELA</a:t>
            </a:r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394378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HelloAli"/>
                <a:cs typeface="HelloAli"/>
              </a:rPr>
              <a:t>Social Studies</a:t>
            </a:r>
            <a:endParaRPr lang="en-US" sz="48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70664"/>
            <a:ext cx="6820391" cy="3661965"/>
          </a:xfrm>
        </p:spPr>
        <p:txBody>
          <a:bodyPr/>
          <a:lstStyle/>
          <a:p>
            <a:r>
              <a:rPr lang="en-US" dirty="0" smtClean="0">
                <a:latin typeface="HelloAli"/>
                <a:cs typeface="HelloAli"/>
              </a:rPr>
              <a:t>Chinese culture.</a:t>
            </a:r>
          </a:p>
          <a:p>
            <a:r>
              <a:rPr lang="en-US" dirty="0" smtClean="0">
                <a:latin typeface="HelloAli"/>
                <a:cs typeface="HelloAli"/>
              </a:rPr>
              <a:t>Geography (locate China</a:t>
            </a:r>
          </a:p>
          <a:p>
            <a:pPr marL="68580" indent="0">
              <a:buNone/>
            </a:pPr>
            <a:r>
              <a:rPr lang="en-US" dirty="0">
                <a:latin typeface="HelloAli"/>
                <a:cs typeface="HelloAli"/>
              </a:rPr>
              <a:t>o</a:t>
            </a:r>
            <a:r>
              <a:rPr lang="en-US" dirty="0" smtClean="0">
                <a:latin typeface="HelloAli"/>
                <a:cs typeface="HelloAli"/>
              </a:rPr>
              <a:t>n a map)</a:t>
            </a:r>
          </a:p>
          <a:p>
            <a:r>
              <a:rPr lang="en-US" dirty="0" smtClean="0">
                <a:latin typeface="HelloAli"/>
                <a:cs typeface="HelloAli"/>
              </a:rPr>
              <a:t>Compare and contrast </a:t>
            </a:r>
          </a:p>
          <a:p>
            <a:pPr marL="68580" indent="0">
              <a:buNone/>
            </a:pPr>
            <a:r>
              <a:rPr lang="en-US" dirty="0" smtClean="0">
                <a:latin typeface="HelloAli"/>
                <a:cs typeface="HelloAli"/>
              </a:rPr>
              <a:t>American and Chinese cultures.</a:t>
            </a:r>
          </a:p>
          <a:p>
            <a:pPr marL="68580" indent="0">
              <a:buNone/>
            </a:pPr>
            <a:r>
              <a:rPr lang="en-US" dirty="0" smtClean="0"/>
              <a:t>    </a:t>
            </a:r>
            <a:r>
              <a:rPr lang="en-US" dirty="0"/>
              <a:t> </a:t>
            </a:r>
            <a:r>
              <a:rPr lang="en-US" dirty="0" smtClean="0"/>
              <a:t>             </a:t>
            </a:r>
          </a:p>
          <a:p>
            <a:endParaRPr lang="en-US" dirty="0"/>
          </a:p>
        </p:txBody>
      </p:sp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62" y="2170664"/>
            <a:ext cx="2630271" cy="1623094"/>
          </a:xfrm>
          <a:prstGeom prst="rect">
            <a:avLst/>
          </a:prstGeom>
        </p:spPr>
      </p:pic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446" y="4377692"/>
            <a:ext cx="2220516" cy="19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3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Ali"/>
                <a:cs typeface="HelloAli"/>
              </a:rPr>
              <a:t>Science</a:t>
            </a:r>
            <a:endParaRPr lang="en-US" sz="60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loAli"/>
                <a:cs typeface="HelloAli"/>
              </a:rPr>
              <a:t>Basic needs of living things.</a:t>
            </a:r>
          </a:p>
          <a:p>
            <a:pPr marL="68580" indent="0">
              <a:buNone/>
            </a:pPr>
            <a:r>
              <a:rPr lang="en-US" dirty="0" smtClean="0">
                <a:latin typeface="HelloAli"/>
                <a:cs typeface="HelloAli"/>
              </a:rPr>
              <a:t>     *GIANT PANDA</a:t>
            </a:r>
          </a:p>
          <a:p>
            <a:r>
              <a:rPr lang="en-US" dirty="0" smtClean="0">
                <a:latin typeface="HelloAli"/>
                <a:cs typeface="HelloAli"/>
              </a:rPr>
              <a:t>Communicate how the</a:t>
            </a:r>
          </a:p>
          <a:p>
            <a:pPr marL="68580" indent="0">
              <a:buNone/>
            </a:pPr>
            <a:r>
              <a:rPr lang="en-US" dirty="0">
                <a:latin typeface="HelloAli"/>
                <a:cs typeface="HelloAli"/>
              </a:rPr>
              <a:t>p</a:t>
            </a:r>
            <a:r>
              <a:rPr lang="en-US" dirty="0" smtClean="0">
                <a:latin typeface="HelloAli"/>
                <a:cs typeface="HelloAli"/>
              </a:rPr>
              <a:t>hysical characteristics </a:t>
            </a:r>
          </a:p>
          <a:p>
            <a:pPr marL="68580" indent="0">
              <a:buNone/>
            </a:pPr>
            <a:r>
              <a:rPr lang="en-US" dirty="0">
                <a:latin typeface="HelloAli"/>
                <a:cs typeface="HelloAli"/>
              </a:rPr>
              <a:t>h</a:t>
            </a:r>
            <a:r>
              <a:rPr lang="en-US" dirty="0" smtClean="0">
                <a:latin typeface="HelloAli"/>
                <a:cs typeface="HelloAli"/>
              </a:rPr>
              <a:t>elp the panda meet its </a:t>
            </a:r>
          </a:p>
          <a:p>
            <a:pPr marL="68580" indent="0">
              <a:buNone/>
            </a:pPr>
            <a:r>
              <a:rPr lang="en-US" dirty="0">
                <a:latin typeface="HelloAli"/>
                <a:cs typeface="HelloAli"/>
              </a:rPr>
              <a:t>n</a:t>
            </a:r>
            <a:r>
              <a:rPr lang="en-US" dirty="0" smtClean="0">
                <a:latin typeface="HelloAli"/>
                <a:cs typeface="HelloAli"/>
              </a:rPr>
              <a:t>eeds.</a:t>
            </a:r>
          </a:p>
          <a:p>
            <a:r>
              <a:rPr lang="en-US" dirty="0" smtClean="0">
                <a:latin typeface="HelloAli"/>
                <a:cs typeface="HelloAli"/>
              </a:rPr>
              <a:t>Vocabulary:  endangered, nature, bamboo, wild</a:t>
            </a:r>
            <a:endParaRPr lang="en-US" dirty="0">
              <a:latin typeface="HelloAli"/>
              <a:cs typeface="HelloAli"/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99" y="2170664"/>
            <a:ext cx="2423610" cy="237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5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loAli"/>
                <a:cs typeface="HelloAli"/>
              </a:rPr>
              <a:t>Math</a:t>
            </a:r>
            <a:endParaRPr lang="en-US" sz="6000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loAli"/>
                <a:cs typeface="HelloAli"/>
              </a:rPr>
              <a:t>Collect, and represent and draw conclusions from data.  </a:t>
            </a:r>
          </a:p>
          <a:p>
            <a:r>
              <a:rPr lang="en-US" dirty="0" smtClean="0">
                <a:latin typeface="HelloAli"/>
                <a:cs typeface="HelloAli"/>
              </a:rPr>
              <a:t>Strategies for keeping track of what has been counted.  (length of classroom Great Wall)</a:t>
            </a:r>
          </a:p>
          <a:p>
            <a:r>
              <a:rPr lang="en-US" dirty="0" smtClean="0">
                <a:latin typeface="HelloAli"/>
                <a:cs typeface="HelloAli"/>
              </a:rPr>
              <a:t>Measurement with inches</a:t>
            </a:r>
          </a:p>
          <a:p>
            <a:pPr marL="68580" indent="0">
              <a:buNone/>
            </a:pPr>
            <a:r>
              <a:rPr lang="en-US" dirty="0">
                <a:latin typeface="HelloAli"/>
                <a:cs typeface="HelloAli"/>
              </a:rPr>
              <a:t>a</a:t>
            </a:r>
            <a:r>
              <a:rPr lang="en-US" dirty="0" smtClean="0">
                <a:latin typeface="HelloAli"/>
                <a:cs typeface="HelloAli"/>
              </a:rPr>
              <a:t>nd centimeters.</a:t>
            </a:r>
            <a:endParaRPr lang="en-US" dirty="0">
              <a:latin typeface="HelloAli"/>
              <a:cs typeface="HelloAli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084" y="4056475"/>
            <a:ext cx="2703267" cy="177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46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HelloAli"/>
                <a:cs typeface="HelloAli"/>
              </a:rPr>
              <a:t>English Language Arts</a:t>
            </a:r>
            <a:endParaRPr lang="en-US" sz="4800" dirty="0">
              <a:latin typeface="HelloAli"/>
              <a:cs typeface="HelloAli"/>
            </a:endParaRPr>
          </a:p>
        </p:txBody>
      </p:sp>
      <p:pic>
        <p:nvPicPr>
          <p:cNvPr id="4" name="Content Placeholder 3" descr="12262021582017770699Sephr_Notepad_with_Text_and_Pencil_1.svg.m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571" r="-46571"/>
          <a:stretch>
            <a:fillRect/>
          </a:stretch>
        </p:blipFill>
        <p:spPr>
          <a:xfrm>
            <a:off x="398621" y="2170664"/>
            <a:ext cx="1424888" cy="884610"/>
          </a:xfrm>
        </p:spPr>
      </p:pic>
      <p:pic>
        <p:nvPicPr>
          <p:cNvPr id="5" name="Picture 4" descr="images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66" y="4704954"/>
            <a:ext cx="1962668" cy="1483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8133" y="2170664"/>
            <a:ext cx="4265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loAli"/>
                <a:cs typeface="HelloAli"/>
              </a:rPr>
              <a:t>Write informative/explanatory texts about the experiences that they had during the unit. (Facts and opinions)</a:t>
            </a:r>
            <a:endParaRPr lang="en-US" dirty="0">
              <a:latin typeface="HelloAli"/>
              <a:cs typeface="HelloAl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0137" y="4863356"/>
            <a:ext cx="4059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loAli"/>
                <a:cs typeface="HelloAli"/>
              </a:rPr>
              <a:t>Present to the class the project they worked on in small groups.  Chinese Zodiac calendar and their animals.  (monkey or rooster)</a:t>
            </a:r>
            <a:endParaRPr lang="en-US" dirty="0">
              <a:latin typeface="HelloAli"/>
              <a:cs typeface="HelloAli"/>
            </a:endParaRPr>
          </a:p>
        </p:txBody>
      </p:sp>
      <p:pic>
        <p:nvPicPr>
          <p:cNvPr id="7" name="Picture 6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8" y="3288584"/>
            <a:ext cx="1372885" cy="14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7263" y="3504625"/>
            <a:ext cx="236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loAli"/>
                <a:cs typeface="HelloAli"/>
              </a:rPr>
              <a:t>Read on-level text with purpose and understanding.</a:t>
            </a:r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203259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HelloAli"/>
                <a:cs typeface="HelloAli"/>
              </a:rPr>
              <a:t>ANALYSIS</a:t>
            </a:r>
            <a:endParaRPr lang="en-US" sz="8000" dirty="0">
              <a:latin typeface="HelloAli"/>
              <a:cs typeface="HelloAli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62179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192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HelloAli"/>
                <a:cs typeface="HelloAli"/>
              </a:rPr>
              <a:t>What I learned:</a:t>
            </a:r>
            <a:endParaRPr lang="en-US" dirty="0">
              <a:latin typeface="HelloAli"/>
              <a:cs typeface="HelloAl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loAli"/>
                <a:cs typeface="HelloAli"/>
              </a:rPr>
              <a:t>This phase is the most neglected aspect.  </a:t>
            </a:r>
          </a:p>
          <a:p>
            <a:r>
              <a:rPr lang="en-US" dirty="0" smtClean="0">
                <a:latin typeface="HelloAli"/>
                <a:cs typeface="HelloAli"/>
              </a:rPr>
              <a:t>It is time consuming, but we should never “assume” anything about our learners.  </a:t>
            </a:r>
          </a:p>
          <a:p>
            <a:r>
              <a:rPr lang="en-US" dirty="0" smtClean="0">
                <a:latin typeface="HelloAli"/>
                <a:cs typeface="HelloAli"/>
              </a:rPr>
              <a:t>Example:  Kali/Cultural</a:t>
            </a:r>
          </a:p>
          <a:p>
            <a:r>
              <a:rPr lang="en-US" dirty="0" smtClean="0">
                <a:latin typeface="HelloAli"/>
                <a:cs typeface="HelloAli"/>
              </a:rPr>
              <a:t>For me, it was where I realized that I really need to know the present level of knowledge of my students, so I know what direction to lead them as learners.  I do it consistently in math, but not all subject areas.  </a:t>
            </a:r>
          </a:p>
          <a:p>
            <a:r>
              <a:rPr lang="en-US" dirty="0" smtClean="0">
                <a:latin typeface="HelloAli"/>
                <a:cs typeface="HelloAli"/>
              </a:rPr>
              <a:t>Look ahead to the BIG PICTURE!</a:t>
            </a:r>
            <a:endParaRPr lang="en-US" dirty="0">
              <a:latin typeface="HelloAli"/>
              <a:cs typeface="HelloAli"/>
            </a:endParaRPr>
          </a:p>
        </p:txBody>
      </p:sp>
    </p:spTree>
    <p:extLst>
      <p:ext uri="{BB962C8B-B14F-4D97-AF65-F5344CB8AC3E}">
        <p14:creationId xmlns:p14="http://schemas.microsoft.com/office/powerpoint/2010/main" val="371233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805</TotalTime>
  <Words>870</Words>
  <Application>Microsoft Macintosh PowerPoint</Application>
  <PresentationFormat>On-screen Show (4:3)</PresentationFormat>
  <Paragraphs>112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ADDIE PRESENTATION</vt:lpstr>
      <vt:lpstr>Thematic Unit</vt:lpstr>
      <vt:lpstr>CHINESE NEW YEAR</vt:lpstr>
      <vt:lpstr>Social Studies</vt:lpstr>
      <vt:lpstr>Science</vt:lpstr>
      <vt:lpstr>Math</vt:lpstr>
      <vt:lpstr>English Language Arts</vt:lpstr>
      <vt:lpstr>ANALYSIS</vt:lpstr>
      <vt:lpstr>What I learned:</vt:lpstr>
      <vt:lpstr>DESIGN</vt:lpstr>
      <vt:lpstr>What I learned:</vt:lpstr>
      <vt:lpstr>DEVELOPMENT</vt:lpstr>
      <vt:lpstr>What I learned:</vt:lpstr>
      <vt:lpstr>IMPLEMENTATION</vt:lpstr>
      <vt:lpstr>What I learned:</vt:lpstr>
      <vt:lpstr>EVALUATION</vt:lpstr>
      <vt:lpstr>EVALUATION</vt:lpstr>
      <vt:lpstr>What I learned:</vt:lpstr>
      <vt:lpstr>SERIOUSLY THOUGH…Did I “really” learn anything?</vt:lpstr>
      <vt:lpstr>ADDIE MODEL = Parfait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ADDIE PRESENTATION</dc:title>
  <dc:creator>Teacher</dc:creator>
  <cp:lastModifiedBy>Teacher</cp:lastModifiedBy>
  <cp:revision>34</cp:revision>
  <dcterms:created xsi:type="dcterms:W3CDTF">2013-03-09T05:08:09Z</dcterms:created>
  <dcterms:modified xsi:type="dcterms:W3CDTF">2013-03-12T05:40:06Z</dcterms:modified>
</cp:coreProperties>
</file>